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74" r:id="rId4"/>
    <p:sldId id="267" r:id="rId5"/>
    <p:sldId id="268" r:id="rId6"/>
    <p:sldId id="269" r:id="rId7"/>
    <p:sldId id="270" r:id="rId8"/>
    <p:sldId id="272" r:id="rId9"/>
    <p:sldId id="27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51"/>
    <a:srgbClr val="F7D94C"/>
    <a:srgbClr val="E9CD4C"/>
    <a:srgbClr val="6B9B4A"/>
    <a:srgbClr val="6B9B4B"/>
    <a:srgbClr val="FBE251"/>
    <a:srgbClr val="A8D8B9"/>
    <a:srgbClr val="A5D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" y="193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16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89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16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73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04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6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66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118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33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7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890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57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84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0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7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811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84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3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29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0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4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D7C9-3A09-45B5-881C-1ED46CA4C94C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F9BB8-74E4-42E2-8AC2-A794EFD216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04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5D04-4545-4F8E-BFFD-51748070877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4846-F828-4F21-8E17-7F48F331C4F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55239" y="1169085"/>
            <a:ext cx="511178" cy="454565"/>
          </a:xfrm>
          <a:prstGeom prst="rect">
            <a:avLst/>
          </a:prstGeom>
          <a:solidFill>
            <a:srgbClr val="F7D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076540" y="568417"/>
            <a:ext cx="7853077" cy="80021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TW" altLang="en-US" sz="4600" b="1" dirty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兒童青少年</a:t>
            </a:r>
            <a:r>
              <a:rPr lang="zh-TW" altLang="en-US" sz="46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身心健康的守護者</a:t>
            </a:r>
            <a:endParaRPr lang="en-US" altLang="zh-TW" sz="4600" b="1" dirty="0" smtClean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461776" y="1623650"/>
            <a:ext cx="3730780" cy="4803318"/>
            <a:chOff x="920188" y="2238564"/>
            <a:chExt cx="3258274" cy="436944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5" t="2195" r="19030" b="14937"/>
            <a:stretch/>
          </p:blipFill>
          <p:spPr>
            <a:xfrm>
              <a:off x="920188" y="2238564"/>
              <a:ext cx="3258274" cy="4369442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2887884" y="5985713"/>
              <a:ext cx="503498" cy="3330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371247" y="5670168"/>
              <a:ext cx="23561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台灣兒童青少年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精神醫學會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015"/>
            <a:ext cx="1271081" cy="12785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65" y="1374592"/>
            <a:ext cx="3117111" cy="311711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16" y="1593942"/>
            <a:ext cx="2308380" cy="230838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726" y="1396367"/>
            <a:ext cx="2617330" cy="261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4954" y="5617493"/>
            <a:ext cx="3424708" cy="55399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精神疾患去污名化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4804" y="2908113"/>
            <a:ext cx="2598441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推動教育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域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t="12294" r="12338" b="26753"/>
          <a:stretch/>
        </p:blipFill>
        <p:spPr>
          <a:xfrm>
            <a:off x="896110" y="1248223"/>
            <a:ext cx="2097553" cy="167804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475292" y="1975570"/>
            <a:ext cx="2579977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檢視資源分配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完善人力培養</a:t>
            </a:r>
            <a:endParaRPr lang="zh-TW" altLang="en-US" sz="3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09309" y="3125768"/>
            <a:ext cx="2543949" cy="55399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提升研究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endParaRPr lang="zh-TW" altLang="en-US" sz="3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3439034" y="3033100"/>
            <a:ext cx="2686508" cy="3130715"/>
            <a:chOff x="920188" y="2238564"/>
            <a:chExt cx="3258274" cy="4369442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5" t="2195" r="19030" b="14937"/>
            <a:stretch/>
          </p:blipFill>
          <p:spPr>
            <a:xfrm>
              <a:off x="920188" y="2238564"/>
              <a:ext cx="3258274" cy="4369442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2887884" y="5985713"/>
              <a:ext cx="503498" cy="3330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90373" y="5462239"/>
              <a:ext cx="2356155" cy="1063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兒童青少年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精神醫學會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88" y="6171491"/>
            <a:ext cx="740692" cy="7450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40" y="409993"/>
            <a:ext cx="1523710" cy="152371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898" y="1374357"/>
            <a:ext cx="1715112" cy="1715112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162423" y="6256483"/>
            <a:ext cx="7034002" cy="523220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擦去淚水和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遺憾</a:t>
            </a:r>
            <a:r>
              <a:rPr lang="zh-TW" altLang="en-US" sz="2800" b="1" u="sng" dirty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具體實際的改善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endParaRPr lang="zh-TW" altLang="en-US" sz="2800" b="1" u="sng" dirty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69" y="3830865"/>
            <a:ext cx="2371025" cy="237102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74471" y="158107"/>
            <a:ext cx="3341496" cy="1015663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五大呼籲</a:t>
            </a:r>
            <a:endParaRPr lang="en-US" altLang="zh-TW" sz="6000" b="1" dirty="0" smtClean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15" b="31477"/>
          <a:stretch/>
        </p:blipFill>
        <p:spPr>
          <a:xfrm>
            <a:off x="6055269" y="4029639"/>
            <a:ext cx="2799846" cy="1092158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6310739" y="5109661"/>
            <a:ext cx="2631852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從幼兒到老年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資源長期規劃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6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96152" y="498080"/>
            <a:ext cx="7640409" cy="1200329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精神疾患</a:t>
            </a:r>
            <a:r>
              <a:rPr lang="zh-TW" altLang="en-US" sz="7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去污名化</a:t>
            </a:r>
            <a:endParaRPr lang="zh-TW" altLang="en-US" sz="7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9" y="5153057"/>
            <a:ext cx="1396023" cy="14042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061568" y="1741756"/>
            <a:ext cx="2952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拒絕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被誤解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拒絕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負面標記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拒絕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污名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40732" y="5233828"/>
            <a:ext cx="6674447" cy="1323439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追求心理健康</a:t>
            </a:r>
            <a:r>
              <a:rPr lang="en-US" altLang="zh-TW" sz="4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接受專業協助</a:t>
            </a:r>
            <a:endParaRPr lang="en-US" altLang="zh-TW" sz="4000" b="1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不應該有罪惡感</a:t>
            </a:r>
            <a:endParaRPr lang="zh-TW" altLang="en-US" sz="4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97" y="1656600"/>
            <a:ext cx="4254986" cy="425498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061568" y="3429000"/>
            <a:ext cx="27254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被理解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被尊重</a:t>
            </a:r>
            <a:endParaRPr lang="en-US" altLang="zh-TW" sz="3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被接納</a:t>
            </a:r>
            <a:r>
              <a:rPr lang="en-US" altLang="zh-TW" sz="3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73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602" y="5319717"/>
            <a:ext cx="1372707" cy="138075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2486" y="1358812"/>
            <a:ext cx="55289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提升對心理健康與精神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疾病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正確認識與覺察 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心理健康人權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意識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維護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有效作為 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適切且足夠的心理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特殊教育需求的資源 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t="12294" r="12338" b="26753"/>
          <a:stretch/>
        </p:blipFill>
        <p:spPr>
          <a:xfrm>
            <a:off x="5265985" y="1926934"/>
            <a:ext cx="3598161" cy="287852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72486" y="4875599"/>
            <a:ext cx="751340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拒絕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錯誤訊息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偏見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似是而非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觀念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不當傳播</a:t>
            </a:r>
            <a:endParaRPr lang="en-US" altLang="zh-TW" sz="32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ex.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部分人士宣稱注意力不足過動症不是一種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可以吃藥治療等離譜情事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8256" y="326224"/>
            <a:ext cx="8967625" cy="954107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5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推動教育</a:t>
            </a:r>
            <a:r>
              <a:rPr lang="zh-TW" altLang="en-US" sz="5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zh-TW" altLang="en-US" sz="5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域心理</a:t>
            </a:r>
            <a:r>
              <a:rPr lang="zh-TW" altLang="en-US" sz="5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r>
              <a:rPr lang="zh-TW" altLang="en-US" sz="5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endParaRPr lang="zh-TW" altLang="en-US" sz="5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6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242" y="5873809"/>
            <a:ext cx="820758" cy="82557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20522" y="2285993"/>
            <a:ext cx="29373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精神醫療照護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臨床心理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8403" y="3717763"/>
            <a:ext cx="6973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專業團隊需要</a:t>
            </a:r>
            <a:r>
              <a:rPr lang="zh-TW" altLang="en-US" sz="54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合理的給付</a:t>
            </a:r>
            <a:endParaRPr lang="zh-TW" altLang="en-US" sz="5400" b="1" dirty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8112" y="455616"/>
            <a:ext cx="7937770" cy="830997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zh-TW" altLang="en-US" sz="4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檢視資源</a:t>
            </a:r>
            <a:r>
              <a:rPr lang="zh-TW" altLang="en-US" sz="4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分配 完善</a:t>
            </a:r>
            <a:r>
              <a:rPr lang="zh-TW" altLang="en-US" sz="4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人力培養</a:t>
            </a:r>
            <a:endParaRPr lang="zh-TW" altLang="en-US" sz="4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" y="871114"/>
            <a:ext cx="2984946" cy="298494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89739" y="4510318"/>
            <a:ext cx="83419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一萬名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歲以下的兒童青少年有一組全時的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兒童青少年精神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醫療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基層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照護專業團隊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為理想的社區基層照護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、三級之照護、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司法精神鑑定及研究之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人力需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另有規劃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鼓勵並補助兒童醫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院及醫學中心設置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兒童青少年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專屬心</a:t>
            </a: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身照</a:t>
            </a:r>
            <a:r>
              <a:rPr lang="zh-TW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護病房</a:t>
            </a:r>
            <a:endParaRPr lang="zh-TW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72902" y="1331886"/>
            <a:ext cx="63229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檢視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國家心理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衛生及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精神醫療的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資源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形成完善專業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人力培育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規劃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資源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分配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015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13" y="5592062"/>
            <a:ext cx="1044406" cy="10505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38422" y="3047763"/>
            <a:ext cx="61230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醫療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的決策仰賴科學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制度的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變革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更需研究證據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8422" y="4431331"/>
            <a:ext cx="58101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持續且有計畫</a:t>
            </a:r>
            <a:r>
              <a:rPr lang="zh-TW" altLang="zh-TW" sz="4400" b="1" dirty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r>
              <a:rPr lang="zh-TW" altLang="zh-TW" sz="44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鼓勵相關領域的</a:t>
            </a:r>
            <a:r>
              <a:rPr lang="zh-TW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吸引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專精的研究人員投入 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9842" y="1686894"/>
            <a:ext cx="4925984" cy="107721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zh-TW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提升兒童青少年心理健康</a:t>
            </a:r>
            <a:r>
              <a: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精神醫學實證研究的動能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90" y="1759823"/>
            <a:ext cx="3246204" cy="324620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89842" y="218289"/>
            <a:ext cx="8112867" cy="1446550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8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提升研究</a:t>
            </a:r>
            <a:r>
              <a:rPr lang="zh-TW" altLang="en-US" sz="8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endParaRPr lang="zh-TW" altLang="en-US" sz="8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4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13" y="5528200"/>
            <a:ext cx="1044406" cy="10505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7339" y="2788989"/>
            <a:ext cx="8674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幼兒、學齡前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學齡期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青少年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成年、老年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7339" y="3373764"/>
            <a:ext cx="8097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不同發展階段給予醫療、心理、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社區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的整合性照護 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6273" y="1711771"/>
            <a:ext cx="8751453" cy="107721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神經發展疾患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自閉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症、注意力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不足過動症等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的資源和長期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32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6273" y="4450982"/>
            <a:ext cx="8453299" cy="830997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zh-TW" altLang="en-US" sz="48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終生陪伴與</a:t>
            </a:r>
            <a:r>
              <a:rPr lang="zh-TW" altLang="en-US" sz="48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守護</a:t>
            </a:r>
            <a:endParaRPr lang="zh-TW" altLang="zh-TW" sz="4800" b="1" dirty="0">
              <a:solidFill>
                <a:srgbClr val="0070C0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15" b="31477"/>
          <a:stretch/>
        </p:blipFill>
        <p:spPr>
          <a:xfrm>
            <a:off x="1883140" y="4105074"/>
            <a:ext cx="6605173" cy="257653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96273" y="503407"/>
            <a:ext cx="8928351" cy="954107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5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從幼兒到老年資源長期規劃</a:t>
            </a:r>
            <a:endParaRPr lang="zh-TW" altLang="en-US" sz="5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6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4954" y="5617493"/>
            <a:ext cx="3424708" cy="55399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精神疾患去污名化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4804" y="2908113"/>
            <a:ext cx="2598441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推動教育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域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心理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2" t="12294" r="12338" b="26753"/>
          <a:stretch/>
        </p:blipFill>
        <p:spPr>
          <a:xfrm>
            <a:off x="896110" y="1248223"/>
            <a:ext cx="2097553" cy="1678042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475292" y="1975570"/>
            <a:ext cx="2579977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檢視資源分配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完善人力培養</a:t>
            </a:r>
            <a:endParaRPr lang="zh-TW" altLang="en-US" sz="3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09309" y="3125768"/>
            <a:ext cx="2543949" cy="553998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提升研究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endParaRPr lang="zh-TW" altLang="en-US" sz="30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3439034" y="3033100"/>
            <a:ext cx="2686508" cy="3130715"/>
            <a:chOff x="920188" y="2238564"/>
            <a:chExt cx="3258274" cy="4369442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5" t="2195" r="19030" b="14937"/>
            <a:stretch/>
          </p:blipFill>
          <p:spPr>
            <a:xfrm>
              <a:off x="920188" y="2238564"/>
              <a:ext cx="3258274" cy="4369442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2887884" y="5985713"/>
              <a:ext cx="503498" cy="3330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390373" y="5462239"/>
              <a:ext cx="2356155" cy="1063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兒童青少年</a:t>
              </a:r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精神醫學會</a:t>
              </a:r>
              <a:endPara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388" y="6171491"/>
            <a:ext cx="740692" cy="7450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40" y="409993"/>
            <a:ext cx="1523710" cy="152371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898" y="1374357"/>
            <a:ext cx="1715112" cy="1715112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162423" y="6256483"/>
            <a:ext cx="7034002" cy="523220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擦去淚水和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遺憾</a:t>
            </a:r>
            <a:r>
              <a:rPr lang="zh-TW" altLang="en-US" sz="2800" b="1" u="sng" dirty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需要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具體實際的改善</a:t>
            </a:r>
            <a:r>
              <a:rPr lang="zh-TW" altLang="en-US" sz="2800" b="1" u="sng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endParaRPr lang="zh-TW" altLang="en-US" sz="2800" b="1" u="sng" dirty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69" y="3830865"/>
            <a:ext cx="2371025" cy="2371025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74471" y="158107"/>
            <a:ext cx="3341496" cy="1015663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rgbClr val="00A1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五大呼籲</a:t>
            </a:r>
            <a:endParaRPr lang="en-US" altLang="zh-TW" sz="6000" b="1" dirty="0" smtClean="0">
              <a:solidFill>
                <a:srgbClr val="00A1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15" b="31477"/>
          <a:stretch/>
        </p:blipFill>
        <p:spPr>
          <a:xfrm>
            <a:off x="6055269" y="4029639"/>
            <a:ext cx="2799846" cy="1092158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6310739" y="5109661"/>
            <a:ext cx="2631852" cy="1015663"/>
          </a:xfrm>
          <a:prstGeom prst="rect">
            <a:avLst/>
          </a:prstGeom>
          <a:ln w="22225">
            <a:noFill/>
          </a:ln>
        </p:spPr>
        <p:txBody>
          <a:bodyPr wrap="squar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從幼兒到老年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資源長期規劃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9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FE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自訂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273</Words>
  <Application>Microsoft Office PowerPoint</Application>
  <PresentationFormat>如螢幕大小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Barry Tsai</dc:creator>
  <cp:lastModifiedBy>Barry Tsai</cp:lastModifiedBy>
  <cp:revision>106</cp:revision>
  <dcterms:created xsi:type="dcterms:W3CDTF">2016-07-28T15:19:51Z</dcterms:created>
  <dcterms:modified xsi:type="dcterms:W3CDTF">2017-05-05T05:01:58Z</dcterms:modified>
</cp:coreProperties>
</file>